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4.png" ContentType="image/png"/>
  <Override PartName="/ppt/media/image5.png" ContentType="image/png"/>
  <Override PartName="/ppt/media/image37.png" ContentType="image/png"/>
  <Override PartName="/ppt/media/image15.png" ContentType="image/png"/>
  <Override PartName="/ppt/media/image6.png" ContentType="image/png"/>
  <Override PartName="/ppt/media/image38.png" ContentType="image/png"/>
  <Override PartName="/ppt/media/image1.png" ContentType="image/png"/>
  <Override PartName="/ppt/media/image33.png" ContentType="image/png"/>
  <Override PartName="/ppt/media/image10.png" ContentType="image/png"/>
  <Override PartName="/ppt/media/image47.png" ContentType="image/png"/>
  <Override PartName="/ppt/media/image16.png" ContentType="image/png"/>
  <Override PartName="/ppt/media/image7.png" ContentType="image/png"/>
  <Override PartName="/ppt/media/image39.png" ContentType="image/png"/>
  <Override PartName="/ppt/media/image2.png" ContentType="image/png"/>
  <Override PartName="/ppt/media/image34.png" ContentType="image/png"/>
  <Override PartName="/ppt/media/image11.png" ContentType="image/png"/>
  <Override PartName="/ppt/media/image48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51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8.png" ContentType="image/png"/>
  <Override PartName="/ppt/media/image17.png" ContentType="image/png"/>
  <Override PartName="/ppt/media/image43.png" ContentType="image/png"/>
  <Override PartName="/ppt/media/image55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44.png" ContentType="image/png"/>
  <Override PartName="/ppt/media/image56.png" ContentType="image/png"/>
  <Override PartName="/ppt/media/image40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4.png" ContentType="image/png"/>
  <Override PartName="/ppt/media/image36.png" ContentType="image/png"/>
  <Override PartName="/ppt/media/image49.png" ContentType="image/png"/>
  <Override PartName="/ppt/media/image12.png" ContentType="image/png"/>
  <Override PartName="/ppt/media/image3.png" ContentType="image/png"/>
  <Override PartName="/ppt/media/image35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8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2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notesSlides/_rels/notesSlide2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5.xml.rels" ContentType="application/vnd.openxmlformats-package.relationships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F469217C-3407-414A-8D76-9E2A1D9CB33F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CustomShape 77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CustomShape 32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CustomShape 87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CustomShape 50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CustomShape 56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CustomShape 62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CustomShape 70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CustomShape 89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CustomShape 95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CustomShape 44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CustomShape 88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CustomShape 3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CustomShape 107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CustomShape 125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CustomShape 119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3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CustomShape 131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CustomShape 137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CustomShape 149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CustomShape 101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CustomShape 141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CustomShape 152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CustomShape 161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CustomShape 3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CustomShape 227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CustomShape 112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CustomShape 184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CustomShape 164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6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CustomShape 170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CustomShape 176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CustomShape 182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CustomShape 186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CustomShape 192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8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CustomShape 246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CustomShape 5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CustomShape 198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CustomShape 204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CustomShape 210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CustomShape 216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CustomShape 258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CustomShape 252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CustomShape 264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CustomShape 270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60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CustomShape 276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CustomShape 282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CustomShape 82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CustomShape 14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CustomShape 24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CustomShape 38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520" cy="3599280"/>
          </a:xfrm>
          <a:prstGeom prst="rect">
            <a:avLst/>
          </a:prstGeom>
          <a:ln w="0">
            <a:noFill/>
          </a:ln>
        </p:spPr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9720" cy="420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CustomShape 26"/>
          <p:cNvSpPr/>
          <p:nvPr/>
        </p:nvSpPr>
        <p:spPr>
          <a:xfrm>
            <a:off x="0" y="10155240"/>
            <a:ext cx="3268080" cy="52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2080" cy="12520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0" y="180000"/>
            <a:ext cx="9712080" cy="12520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7560000" y="6840000"/>
            <a:ext cx="2512080" cy="5320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900000" y="6840000"/>
            <a:ext cx="6472080" cy="5320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" name="CustomShape 4"/>
          <p:cNvSpPr/>
          <p:nvPr/>
        </p:nvSpPr>
        <p:spPr>
          <a:xfrm>
            <a:off x="180000" y="6840000"/>
            <a:ext cx="532080" cy="5320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/>
          <p:cNvSpPr/>
          <p:nvPr/>
        </p:nvSpPr>
        <p:spPr>
          <a:xfrm>
            <a:off x="0" y="180000"/>
            <a:ext cx="9712080" cy="12520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" name="CustomShape 2"/>
          <p:cNvSpPr/>
          <p:nvPr/>
        </p:nvSpPr>
        <p:spPr>
          <a:xfrm>
            <a:off x="7560000" y="6840000"/>
            <a:ext cx="2512080" cy="5320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" name="CustomShape 3"/>
          <p:cNvSpPr/>
          <p:nvPr/>
        </p:nvSpPr>
        <p:spPr>
          <a:xfrm>
            <a:off x="900000" y="6840000"/>
            <a:ext cx="6472080" cy="5320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" name="CustomShape 4"/>
          <p:cNvSpPr/>
          <p:nvPr/>
        </p:nvSpPr>
        <p:spPr>
          <a:xfrm>
            <a:off x="180000" y="6840000"/>
            <a:ext cx="532080" cy="5320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stomShape 1"/>
          <p:cNvSpPr/>
          <p:nvPr/>
        </p:nvSpPr>
        <p:spPr>
          <a:xfrm>
            <a:off x="0" y="3150000"/>
            <a:ext cx="9712080" cy="12520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stomShape 1"/>
          <p:cNvSpPr/>
          <p:nvPr/>
        </p:nvSpPr>
        <p:spPr>
          <a:xfrm>
            <a:off x="0" y="180000"/>
            <a:ext cx="9712080" cy="12520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" name="CustomShape 2"/>
          <p:cNvSpPr/>
          <p:nvPr/>
        </p:nvSpPr>
        <p:spPr>
          <a:xfrm>
            <a:off x="7560000" y="6840000"/>
            <a:ext cx="2512080" cy="5320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" name="CustomShape 3"/>
          <p:cNvSpPr/>
          <p:nvPr/>
        </p:nvSpPr>
        <p:spPr>
          <a:xfrm>
            <a:off x="900000" y="6840000"/>
            <a:ext cx="6472080" cy="5320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" name="CustomShape 4"/>
          <p:cNvSpPr/>
          <p:nvPr/>
        </p:nvSpPr>
        <p:spPr>
          <a:xfrm>
            <a:off x="180000" y="6840000"/>
            <a:ext cx="532080" cy="5320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stomShape 1"/>
          <p:cNvSpPr/>
          <p:nvPr/>
        </p:nvSpPr>
        <p:spPr>
          <a:xfrm>
            <a:off x="0" y="3150000"/>
            <a:ext cx="9712080" cy="12520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stomShape 1"/>
          <p:cNvSpPr/>
          <p:nvPr/>
        </p:nvSpPr>
        <p:spPr>
          <a:xfrm>
            <a:off x="0" y="180000"/>
            <a:ext cx="9712080" cy="12520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0" name="CustomShape 2"/>
          <p:cNvSpPr/>
          <p:nvPr/>
        </p:nvSpPr>
        <p:spPr>
          <a:xfrm>
            <a:off x="7560000" y="6840000"/>
            <a:ext cx="2512080" cy="5320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1" name="CustomShape 3"/>
          <p:cNvSpPr/>
          <p:nvPr/>
        </p:nvSpPr>
        <p:spPr>
          <a:xfrm>
            <a:off x="900000" y="6840000"/>
            <a:ext cx="6472080" cy="5320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" name="CustomShape 4"/>
          <p:cNvSpPr/>
          <p:nvPr/>
        </p:nvSpPr>
        <p:spPr>
          <a:xfrm>
            <a:off x="180000" y="6840000"/>
            <a:ext cx="532080" cy="5320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9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4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54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75"/>
          <p:cNvSpPr/>
          <p:nvPr/>
        </p:nvSpPr>
        <p:spPr>
          <a:xfrm>
            <a:off x="360000" y="333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Lecture 08 – Image Detection and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CustomShape 76"/>
          <p:cNvSpPr/>
          <p:nvPr/>
        </p:nvSpPr>
        <p:spPr>
          <a:xfrm>
            <a:off x="540000" y="4680000"/>
            <a:ext cx="9172080" cy="25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27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CustomShape 28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CustomShape 29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CustomShape 30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 Box 6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6040" cy="1248120"/>
          </a:xfrm>
          <a:prstGeom prst="rect">
            <a:avLst/>
          </a:prstGeom>
          <a:ln w="0">
            <a:noFill/>
          </a:ln>
        </p:spPr>
      </p:pic>
      <p:sp>
        <p:nvSpPr>
          <p:cNvPr id="115" name=""/>
          <p:cNvSpPr/>
          <p:nvPr/>
        </p:nvSpPr>
        <p:spPr>
          <a:xfrm>
            <a:off x="7560000" y="1087920"/>
            <a:ext cx="972000" cy="12481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6" name="CustomShape 31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You Look Once (YoLo - 2015 - now)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Joseph Redmon / Ross Girshick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 End-to-End Architecture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698760" y="3552480"/>
            <a:ext cx="9017280" cy="330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83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CustomShape 84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CustomShape 85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CustomShape 86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Text Box 15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0800" cy="3236040"/>
          </a:xfrm>
          <a:prstGeom prst="rect">
            <a:avLst/>
          </a:prstGeom>
          <a:ln w="0">
            <a:noFill/>
          </a:ln>
        </p:spPr>
      </p:pic>
      <p:sp>
        <p:nvSpPr>
          <p:cNvPr id="124" name=""/>
          <p:cNvSpPr/>
          <p:nvPr/>
        </p:nvSpPr>
        <p:spPr>
          <a:xfrm>
            <a:off x="6305040" y="2348640"/>
            <a:ext cx="2871000" cy="322740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45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CustomShape 46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CustomShape 47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CustomShape 48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Text Box 9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6660000" y="1267920"/>
            <a:ext cx="3236040" cy="1248120"/>
          </a:xfrm>
          <a:prstGeom prst="rect">
            <a:avLst/>
          </a:prstGeom>
          <a:ln w="0">
            <a:noFill/>
          </a:ln>
        </p:spPr>
      </p:pic>
      <p:sp>
        <p:nvSpPr>
          <p:cNvPr id="131" name=""/>
          <p:cNvSpPr/>
          <p:nvPr/>
        </p:nvSpPr>
        <p:spPr>
          <a:xfrm>
            <a:off x="8820000" y="1267920"/>
            <a:ext cx="1071720" cy="12481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2" name="CustomShape 49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 at pixel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620640" y="3058920"/>
            <a:ext cx="3695400" cy="2877120"/>
          </a:xfrm>
          <a:prstGeom prst="rect">
            <a:avLst/>
          </a:prstGeom>
          <a:ln w="0">
            <a:noFill/>
          </a:ln>
        </p:spPr>
      </p:pic>
      <p:pic>
        <p:nvPicPr>
          <p:cNvPr id="134" name="" descr=""/>
          <p:cNvPicPr/>
          <p:nvPr/>
        </p:nvPicPr>
        <p:blipFill>
          <a:blip r:embed="rId3"/>
          <a:stretch/>
        </p:blipFill>
        <p:spPr>
          <a:xfrm>
            <a:off x="4549680" y="3045600"/>
            <a:ext cx="4986360" cy="289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51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– Mask RCNN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CustomShape 52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CustomShape 53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CustomShape 54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 Box 10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6660360" y="1267920"/>
            <a:ext cx="3236040" cy="1248120"/>
          </a:xfrm>
          <a:prstGeom prst="rect">
            <a:avLst/>
          </a:prstGeom>
          <a:ln w="0">
            <a:noFill/>
          </a:ln>
        </p:spPr>
      </p:pic>
      <p:sp>
        <p:nvSpPr>
          <p:cNvPr id="141" name=""/>
          <p:cNvSpPr/>
          <p:nvPr/>
        </p:nvSpPr>
        <p:spPr>
          <a:xfrm>
            <a:off x="8820000" y="1267920"/>
            <a:ext cx="1071720" cy="12481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2" name="CustomShape 55"/>
          <p:cNvSpPr/>
          <p:nvPr/>
        </p:nvSpPr>
        <p:spPr>
          <a:xfrm>
            <a:off x="36036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Faster R-CNN with Binary Mask (2017)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1186560" y="2278440"/>
            <a:ext cx="7809480" cy="437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57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- UNET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CustomShape 58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CustomShape 59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CustomShape 60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Text Box 11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CustomShape 61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U-Net (Encoder and Decoder)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1800000" y="2471760"/>
            <a:ext cx="6596640" cy="4181400"/>
          </a:xfrm>
          <a:prstGeom prst="rect">
            <a:avLst/>
          </a:prstGeom>
          <a:ln w="0">
            <a:noFill/>
          </a:ln>
        </p:spPr>
      </p:pic>
      <p:sp>
        <p:nvSpPr>
          <p:cNvPr id="151" name=""/>
          <p:cNvSpPr/>
          <p:nvPr/>
        </p:nvSpPr>
        <p:spPr>
          <a:xfrm>
            <a:off x="1620000" y="2340000"/>
            <a:ext cx="3416400" cy="431316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2" name=""/>
          <p:cNvSpPr/>
          <p:nvPr/>
        </p:nvSpPr>
        <p:spPr>
          <a:xfrm>
            <a:off x="5040000" y="2340000"/>
            <a:ext cx="3416400" cy="431316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3" name=""/>
          <p:cNvSpPr/>
          <p:nvPr/>
        </p:nvSpPr>
        <p:spPr>
          <a:xfrm>
            <a:off x="1260000" y="4500000"/>
            <a:ext cx="896400" cy="17640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88200" bIns="882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Encoder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4" name=""/>
          <p:cNvSpPr/>
          <p:nvPr/>
        </p:nvSpPr>
        <p:spPr>
          <a:xfrm>
            <a:off x="7920000" y="4500000"/>
            <a:ext cx="896400" cy="17640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88200" bIns="882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Decoder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6660720" y="1267920"/>
            <a:ext cx="3236040" cy="124812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/>
          <p:nvPr/>
        </p:nvSpPr>
        <p:spPr>
          <a:xfrm>
            <a:off x="8820360" y="1267920"/>
            <a:ext cx="1071720" cy="12481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68"/>
          <p:cNvSpPr/>
          <p:nvPr/>
        </p:nvSpPr>
        <p:spPr>
          <a:xfrm>
            <a:off x="360000" y="333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YoLo – You Look Once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69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CustomShape 71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CustomShape 72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CustomShape 73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 Box 13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6040" cy="1248120"/>
          </a:xfrm>
          <a:prstGeom prst="rect">
            <a:avLst/>
          </a:prstGeom>
          <a:ln w="0">
            <a:noFill/>
          </a:ln>
        </p:spPr>
      </p:pic>
      <p:sp>
        <p:nvSpPr>
          <p:cNvPr id="164" name=""/>
          <p:cNvSpPr/>
          <p:nvPr/>
        </p:nvSpPr>
        <p:spPr>
          <a:xfrm>
            <a:off x="7560000" y="1087920"/>
            <a:ext cx="972000" cy="12481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5" name="CustomShape 74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You Look Once (YoLo - 2015 - now)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The input image  passes through convolutional backbone (e.g., Darknet)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The output is a feature map of lower spatial resolution (e.g for instance, 80×80, 20x20 )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The split is applied on the latent (feature map), not the raw input. Each feature cell corresponds to a specific spatial region (receptive field) of the input image.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1600200" y="3886200"/>
            <a:ext cx="7482960" cy="274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90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CustomShape 91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CustomShape 92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CustomShape 93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ext Box 16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1564200" y="2559600"/>
            <a:ext cx="6591600" cy="4282920"/>
          </a:xfrm>
          <a:prstGeom prst="rect">
            <a:avLst/>
          </a:prstGeom>
          <a:ln w="0">
            <a:noFill/>
          </a:ln>
        </p:spPr>
      </p:pic>
      <p:sp>
        <p:nvSpPr>
          <p:cNvPr id="173" name="CustomShape 94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Regression is the key!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Bounding boxes are treated as continuous variablesin normalized image coordinates.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(x,y,w,h)=(0.25,0.40,0.20,0.10)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5486400" y="336600"/>
            <a:ext cx="4208040" cy="154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39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CustomShape 40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CustomShape 41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CustomShape 42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Text Box 8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CustomShape 43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Each cell predicts  bounding boxes and confidences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P(object): [0,1]  quantifies the confidence that any object occupies this box (not background)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1850400" y="3212640"/>
            <a:ext cx="2934360" cy="2971800"/>
          </a:xfrm>
          <a:prstGeom prst="rect">
            <a:avLst/>
          </a:prstGeom>
          <a:ln w="36720"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5750640" y="3224880"/>
            <a:ext cx="2934360" cy="2971800"/>
          </a:xfrm>
          <a:prstGeom prst="rect">
            <a:avLst/>
          </a:prstGeom>
          <a:ln w="36720">
            <a:noFill/>
          </a:ln>
        </p:spPr>
      </p:pic>
      <p:pic>
        <p:nvPicPr>
          <p:cNvPr id="183" name="" descr=""/>
          <p:cNvPicPr/>
          <p:nvPr/>
        </p:nvPicPr>
        <p:blipFill>
          <a:blip r:embed="rId3"/>
          <a:stretch/>
        </p:blipFill>
        <p:spPr>
          <a:xfrm>
            <a:off x="5486400" y="336600"/>
            <a:ext cx="4208040" cy="154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63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CustomShape 64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CustomShape 65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CustomShape 66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Text Box 12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CustomShape 67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Each cell predicts  bounding boxes and confidences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P(object): [0,1]  quantifies the confidence that any object occupies this box (not background)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5486400" y="336600"/>
            <a:ext cx="4208040" cy="1541160"/>
          </a:xfrm>
          <a:prstGeom prst="rect">
            <a:avLst/>
          </a:prstGeom>
          <a:ln w="0">
            <a:noFill/>
          </a:ln>
        </p:spPr>
      </p:pic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1528200" y="3285000"/>
            <a:ext cx="3049920" cy="2970000"/>
          </a:xfrm>
          <a:prstGeom prst="rect">
            <a:avLst/>
          </a:prstGeom>
          <a:ln w="36720">
            <a:noFill/>
          </a:ln>
        </p:spPr>
      </p:pic>
      <p:pic>
        <p:nvPicPr>
          <p:cNvPr id="192" name="" descr=""/>
          <p:cNvPicPr/>
          <p:nvPr/>
        </p:nvPicPr>
        <p:blipFill>
          <a:blip r:embed="rId3"/>
          <a:stretch/>
        </p:blipFill>
        <p:spPr>
          <a:xfrm>
            <a:off x="5611680" y="3369240"/>
            <a:ext cx="3037320" cy="295776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CustomShape 3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CustomShape 4"/>
          <p:cNvSpPr/>
          <p:nvPr/>
        </p:nvSpPr>
        <p:spPr>
          <a:xfrm>
            <a:off x="360000" y="198000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Review of Lecture 10 – CNN Applications and Tricks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 vs Segmentation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Object Detection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Segmentation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Practice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Picture 1" descr=""/>
          <p:cNvPicPr/>
          <p:nvPr/>
        </p:nvPicPr>
        <p:blipFill>
          <a:blip r:embed="rId1"/>
          <a:stretch/>
        </p:blipFill>
        <p:spPr>
          <a:xfrm>
            <a:off x="2932920" y="3657960"/>
            <a:ext cx="5752080" cy="2741040"/>
          </a:xfrm>
          <a:prstGeom prst="rect">
            <a:avLst/>
          </a:prstGeom>
          <a:ln w="0">
            <a:noFill/>
          </a:ln>
        </p:spPr>
      </p:pic>
      <p:sp>
        <p:nvSpPr>
          <p:cNvPr id="48" name="Oval 2"/>
          <p:cNvSpPr/>
          <p:nvPr/>
        </p:nvSpPr>
        <p:spPr>
          <a:xfrm>
            <a:off x="3034800" y="6062040"/>
            <a:ext cx="254520" cy="21708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49" name="Oval 3"/>
          <p:cNvSpPr/>
          <p:nvPr/>
        </p:nvSpPr>
        <p:spPr>
          <a:xfrm>
            <a:off x="3399840" y="6069960"/>
            <a:ext cx="254160" cy="21744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50" name="Oval 4"/>
          <p:cNvSpPr/>
          <p:nvPr/>
        </p:nvSpPr>
        <p:spPr>
          <a:xfrm>
            <a:off x="3819240" y="6062040"/>
            <a:ext cx="254520" cy="21708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51" name="Oval 5"/>
          <p:cNvSpPr/>
          <p:nvPr/>
        </p:nvSpPr>
        <p:spPr>
          <a:xfrm>
            <a:off x="4184280" y="6062040"/>
            <a:ext cx="254520" cy="21708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52" name="Oval 6"/>
          <p:cNvSpPr/>
          <p:nvPr/>
        </p:nvSpPr>
        <p:spPr>
          <a:xfrm>
            <a:off x="4969800" y="6069960"/>
            <a:ext cx="254520" cy="21744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02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CustomShape 103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CustomShape 104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CustomShape 105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Text Box 18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CustomShape 106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</a:t>
            </a: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Prob = P(class) =&gt; P(car) = 0.8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Conditionated Prob: e.g P(class | object) =&gt; P(car) = 0.9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Confidence: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P(Object) * P (Car | Object)   = 0.72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597600" y="3942720"/>
            <a:ext cx="2467800" cy="2310120"/>
          </a:xfrm>
          <a:prstGeom prst="rect">
            <a:avLst/>
          </a:prstGeom>
          <a:ln w="36720">
            <a:noFill/>
          </a:ln>
        </p:spPr>
      </p:pic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6885360" y="3886200"/>
            <a:ext cx="2485440" cy="2326320"/>
          </a:xfrm>
          <a:prstGeom prst="rect">
            <a:avLst/>
          </a:prstGeom>
          <a:ln w="36720">
            <a:noFill/>
          </a:ln>
        </p:spPr>
      </p:pic>
      <p:pic>
        <p:nvPicPr>
          <p:cNvPr id="201" name="" descr=""/>
          <p:cNvPicPr/>
          <p:nvPr/>
        </p:nvPicPr>
        <p:blipFill>
          <a:blip r:embed="rId3"/>
          <a:stretch/>
        </p:blipFill>
        <p:spPr>
          <a:xfrm>
            <a:off x="3194280" y="3894840"/>
            <a:ext cx="3579840" cy="2292480"/>
          </a:xfrm>
          <a:prstGeom prst="rect">
            <a:avLst/>
          </a:prstGeom>
          <a:ln w="36720">
            <a:noFill/>
          </a:ln>
        </p:spPr>
      </p:pic>
      <p:pic>
        <p:nvPicPr>
          <p:cNvPr id="202" name="" descr=""/>
          <p:cNvPicPr/>
          <p:nvPr/>
        </p:nvPicPr>
        <p:blipFill>
          <a:blip r:embed="rId4"/>
          <a:stretch/>
        </p:blipFill>
        <p:spPr>
          <a:xfrm>
            <a:off x="5486400" y="336600"/>
            <a:ext cx="4208040" cy="154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20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CustomShape 121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CustomShape 122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CustomShape 123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Text Box 21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CustomShape 124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Each cell predicts: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Bounding Boxes: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4 Coordinates (X,Y,W,H)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1 Confidence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I.E PASCAL VOC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7x7 Grid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2 Bounding Box / Cell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20 Classes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7 * 7 * (2 * 5 + 20) = 7x7*30 tensors per cell =&gt; 1470 predictions per image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4417200" y="2267640"/>
            <a:ext cx="4798800" cy="3216960"/>
          </a:xfrm>
          <a:prstGeom prst="rect">
            <a:avLst/>
          </a:prstGeom>
          <a:ln w="36720">
            <a:noFill/>
          </a:ln>
        </p:spPr>
      </p:pic>
      <p:pic>
        <p:nvPicPr>
          <p:cNvPr id="210" name="" descr=""/>
          <p:cNvPicPr/>
          <p:nvPr/>
        </p:nvPicPr>
        <p:blipFill>
          <a:blip r:embed="rId2"/>
          <a:stretch/>
        </p:blipFill>
        <p:spPr>
          <a:xfrm>
            <a:off x="5486400" y="336600"/>
            <a:ext cx="4208040" cy="154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14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CustomShape 115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CustomShape 116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CustomShape 117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Text Box 20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CustomShape 118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Non-Maximum Supression (NMS)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Sort all boxes by confidence score (P(object)×P(class).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Pick the box with the highest score → keep it as the best detection.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Compute IoU between this box and all others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Remove all boxes with IoU above the suppression threshold (e.g., 0.5)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Repeat until all boxes are processed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659880" y="4324680"/>
            <a:ext cx="1624320" cy="1617120"/>
          </a:xfrm>
          <a:prstGeom prst="rect">
            <a:avLst/>
          </a:prstGeom>
          <a:ln w="36720">
            <a:noFill/>
          </a:ln>
        </p:spPr>
      </p:pic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7315200" y="2183760"/>
            <a:ext cx="2512800" cy="1472040"/>
          </a:xfrm>
          <a:prstGeom prst="rect">
            <a:avLst/>
          </a:prstGeom>
          <a:ln w="36720"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6392160" y="4355280"/>
            <a:ext cx="2282040" cy="2272320"/>
          </a:xfrm>
          <a:prstGeom prst="rect">
            <a:avLst/>
          </a:prstGeom>
          <a:ln w="36720">
            <a:noFill/>
          </a:ln>
        </p:spPr>
      </p:pic>
      <p:sp>
        <p:nvSpPr>
          <p:cNvPr id="220" name=""/>
          <p:cNvSpPr/>
          <p:nvPr/>
        </p:nvSpPr>
        <p:spPr>
          <a:xfrm flipV="1">
            <a:off x="2971800" y="5234400"/>
            <a:ext cx="3200400" cy="234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21600" bIns="-216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1" name=""/>
          <p:cNvSpPr/>
          <p:nvPr/>
        </p:nvSpPr>
        <p:spPr>
          <a:xfrm>
            <a:off x="4275000" y="4800600"/>
            <a:ext cx="752400" cy="60084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NMS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4"/>
          <a:stretch/>
        </p:blipFill>
        <p:spPr>
          <a:xfrm>
            <a:off x="5486400" y="336600"/>
            <a:ext cx="4208040" cy="1541160"/>
          </a:xfrm>
          <a:prstGeom prst="rect">
            <a:avLst/>
          </a:prstGeom>
          <a:ln w="0">
            <a:noFill/>
          </a:ln>
        </p:spPr>
      </p:pic>
      <p:pic>
        <p:nvPicPr>
          <p:cNvPr id="223" name="" descr=""/>
          <p:cNvPicPr/>
          <p:nvPr/>
        </p:nvPicPr>
        <p:blipFill>
          <a:blip r:embed="rId5"/>
          <a:stretch/>
        </p:blipFill>
        <p:spPr>
          <a:xfrm>
            <a:off x="1828800" y="5486400"/>
            <a:ext cx="2258280" cy="144612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26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CustomShape 127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CustomShape 128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CustomShape 129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Text Box 22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CustomShape 130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Training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Match example to the right cell (ground-truth)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040" cy="1541160"/>
          </a:xfrm>
          <a:prstGeom prst="rect">
            <a:avLst/>
          </a:prstGeom>
          <a:ln w="0">
            <a:noFill/>
          </a:ln>
        </p:spPr>
      </p:pic>
      <p:pic>
        <p:nvPicPr>
          <p:cNvPr id="231" name="" descr=""/>
          <p:cNvPicPr/>
          <p:nvPr/>
        </p:nvPicPr>
        <p:blipFill>
          <a:blip r:embed="rId2"/>
          <a:stretch/>
        </p:blipFill>
        <p:spPr>
          <a:xfrm>
            <a:off x="457200" y="3074400"/>
            <a:ext cx="2658240" cy="2638800"/>
          </a:xfrm>
          <a:prstGeom prst="rect">
            <a:avLst/>
          </a:prstGeom>
          <a:ln w="36720">
            <a:noFill/>
          </a:ln>
        </p:spPr>
      </p:pic>
      <p:pic>
        <p:nvPicPr>
          <p:cNvPr id="232" name="" descr=""/>
          <p:cNvPicPr/>
          <p:nvPr/>
        </p:nvPicPr>
        <p:blipFill>
          <a:blip r:embed="rId3"/>
          <a:stretch/>
        </p:blipFill>
        <p:spPr>
          <a:xfrm>
            <a:off x="3501000" y="3043800"/>
            <a:ext cx="2741400" cy="2721600"/>
          </a:xfrm>
          <a:prstGeom prst="rect">
            <a:avLst/>
          </a:prstGeom>
          <a:ln w="36720">
            <a:noFill/>
          </a:ln>
        </p:spPr>
      </p:pic>
      <p:pic>
        <p:nvPicPr>
          <p:cNvPr id="233" name="" descr=""/>
          <p:cNvPicPr/>
          <p:nvPr/>
        </p:nvPicPr>
        <p:blipFill>
          <a:blip r:embed="rId4"/>
          <a:stretch/>
        </p:blipFill>
        <p:spPr>
          <a:xfrm>
            <a:off x="6303240" y="3053160"/>
            <a:ext cx="3228840" cy="266004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32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CustomShape 133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CustomShape 134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CustomShape 135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Text Box 23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CustomShape 136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Training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Predict Bounding-Boxes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Selects the best fit and increases its confidence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Penalizes all other predictions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040" cy="1541160"/>
          </a:xfrm>
          <a:prstGeom prst="rect">
            <a:avLst/>
          </a:prstGeom>
          <a:ln w="0"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4343400" y="3701160"/>
            <a:ext cx="2970000" cy="2926440"/>
          </a:xfrm>
          <a:prstGeom prst="rect">
            <a:avLst/>
          </a:prstGeom>
          <a:ln w="36720">
            <a:noFill/>
          </a:ln>
        </p:spPr>
      </p:pic>
      <p:sp>
        <p:nvSpPr>
          <p:cNvPr id="242" name=""/>
          <p:cNvSpPr/>
          <p:nvPr/>
        </p:nvSpPr>
        <p:spPr>
          <a:xfrm>
            <a:off x="2514600" y="3657600"/>
            <a:ext cx="2286000" cy="16002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3" name=""/>
          <p:cNvSpPr/>
          <p:nvPr/>
        </p:nvSpPr>
        <p:spPr>
          <a:xfrm flipH="1" flipV="1">
            <a:off x="3886200" y="2971800"/>
            <a:ext cx="1600200" cy="1828800"/>
          </a:xfrm>
          <a:prstGeom prst="line">
            <a:avLst/>
          </a:prstGeom>
          <a:ln w="36720">
            <a:solidFill>
              <a:srgbClr val="3faf46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44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CustomShape 145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CustomShape 146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CustomShape 147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Text Box 25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CustomShape 148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Training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Penalizes when the prediction does not match any class (i.e., background).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040" cy="1541160"/>
          </a:xfrm>
          <a:prstGeom prst="rect">
            <a:avLst/>
          </a:prstGeom>
          <a:ln w="0">
            <a:noFill/>
          </a:ln>
        </p:spPr>
      </p:pic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1600200" y="3038040"/>
            <a:ext cx="2482920" cy="2446560"/>
          </a:xfrm>
          <a:prstGeom prst="rect">
            <a:avLst/>
          </a:prstGeom>
          <a:ln w="36720">
            <a:noFill/>
          </a:ln>
        </p:spPr>
      </p:pic>
      <p:pic>
        <p:nvPicPr>
          <p:cNvPr id="252" name="" descr=""/>
          <p:cNvPicPr/>
          <p:nvPr/>
        </p:nvPicPr>
        <p:blipFill>
          <a:blip r:embed="rId3"/>
          <a:stretch/>
        </p:blipFill>
        <p:spPr>
          <a:xfrm>
            <a:off x="5220720" y="2971800"/>
            <a:ext cx="2549880" cy="251280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96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CustomShape 97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CustomShape 98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CustomShape 99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Text Box 17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040" cy="1541160"/>
          </a:xfrm>
          <a:prstGeom prst="rect">
            <a:avLst/>
          </a:prstGeom>
          <a:ln w="0">
            <a:noFill/>
          </a:ln>
        </p:spPr>
      </p:pic>
      <p:pic>
        <p:nvPicPr>
          <p:cNvPr id="259" name="" descr=""/>
          <p:cNvPicPr/>
          <p:nvPr/>
        </p:nvPicPr>
        <p:blipFill>
          <a:blip r:embed="rId2"/>
          <a:stretch/>
        </p:blipFill>
        <p:spPr>
          <a:xfrm>
            <a:off x="685800" y="2400480"/>
            <a:ext cx="8780040" cy="376992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00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CustomShape 138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CustomShape 139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CustomShape 140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Text Box 24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040" cy="1541160"/>
          </a:xfrm>
          <a:prstGeom prst="rect">
            <a:avLst/>
          </a:prstGeom>
          <a:ln w="0">
            <a:noFill/>
          </a:ln>
        </p:spPr>
      </p:pic>
      <p:pic>
        <p:nvPicPr>
          <p:cNvPr id="266" name="" descr=""/>
          <p:cNvPicPr/>
          <p:nvPr/>
        </p:nvPicPr>
        <p:blipFill>
          <a:blip r:embed="rId2"/>
          <a:stretch/>
        </p:blipFill>
        <p:spPr>
          <a:xfrm>
            <a:off x="730080" y="2094480"/>
            <a:ext cx="8780040" cy="376992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42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CustomShape 143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CustomShape 150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CustomShape 151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Text Box 26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040" cy="1541160"/>
          </a:xfrm>
          <a:prstGeom prst="rect">
            <a:avLst/>
          </a:prstGeom>
          <a:ln w="0">
            <a:noFill/>
          </a:ln>
        </p:spPr>
      </p:pic>
      <p:pic>
        <p:nvPicPr>
          <p:cNvPr id="273" name="" descr=""/>
          <p:cNvPicPr/>
          <p:nvPr/>
        </p:nvPicPr>
        <p:blipFill>
          <a:blip r:embed="rId2"/>
          <a:stretch/>
        </p:blipFill>
        <p:spPr>
          <a:xfrm>
            <a:off x="501480" y="1827720"/>
            <a:ext cx="6354720" cy="2728440"/>
          </a:xfrm>
          <a:prstGeom prst="rect">
            <a:avLst/>
          </a:prstGeom>
          <a:ln w="36720">
            <a:noFill/>
          </a:ln>
        </p:spPr>
      </p:pic>
      <p:pic>
        <p:nvPicPr>
          <p:cNvPr id="274" name="" descr=""/>
          <p:cNvPicPr/>
          <p:nvPr/>
        </p:nvPicPr>
        <p:blipFill>
          <a:blip r:embed="rId3"/>
          <a:stretch/>
        </p:blipFill>
        <p:spPr>
          <a:xfrm>
            <a:off x="228600" y="4466880"/>
            <a:ext cx="3870720" cy="2032920"/>
          </a:xfrm>
          <a:prstGeom prst="rect">
            <a:avLst/>
          </a:prstGeom>
          <a:ln w="36720">
            <a:noFill/>
          </a:ln>
        </p:spPr>
      </p:pic>
      <p:pic>
        <p:nvPicPr>
          <p:cNvPr id="275" name="" descr=""/>
          <p:cNvPicPr/>
          <p:nvPr/>
        </p:nvPicPr>
        <p:blipFill>
          <a:blip r:embed="rId4"/>
          <a:stretch/>
        </p:blipFill>
        <p:spPr>
          <a:xfrm>
            <a:off x="4572000" y="3429000"/>
            <a:ext cx="5110920" cy="287928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56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CustomShape 157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CustomShape 158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CustomShape 159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Text Box 27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CustomShape 160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2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040" cy="1541160"/>
          </a:xfrm>
          <a:prstGeom prst="rect">
            <a:avLst/>
          </a:prstGeom>
          <a:ln w="0">
            <a:noFill/>
          </a:ln>
        </p:spPr>
      </p:pic>
      <p:pic>
        <p:nvPicPr>
          <p:cNvPr id="283" name="" descr=""/>
          <p:cNvPicPr/>
          <p:nvPr/>
        </p:nvPicPr>
        <p:blipFill>
          <a:blip r:embed="rId2"/>
          <a:stretch/>
        </p:blipFill>
        <p:spPr>
          <a:xfrm>
            <a:off x="3657600" y="4293360"/>
            <a:ext cx="5580000" cy="2206440"/>
          </a:xfrm>
          <a:prstGeom prst="rect">
            <a:avLst/>
          </a:prstGeom>
          <a:ln w="36720">
            <a:noFill/>
          </a:ln>
        </p:spPr>
      </p:pic>
      <p:pic>
        <p:nvPicPr>
          <p:cNvPr id="284" name="" descr=""/>
          <p:cNvPicPr/>
          <p:nvPr/>
        </p:nvPicPr>
        <p:blipFill>
          <a:blip r:embed="rId3"/>
          <a:stretch/>
        </p:blipFill>
        <p:spPr>
          <a:xfrm>
            <a:off x="590760" y="1647720"/>
            <a:ext cx="6494040" cy="234108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Classification vs Segmentation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CustomShape 2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CustomShape 3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CustomShape 4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Text Box 3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0800" cy="323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222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CustomShape 223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CustomShape 224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CustomShape 225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Text Box 38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CustomShape 226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mAP measures a detector’s average precision across all classes.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040" cy="1541160"/>
          </a:xfrm>
          <a:prstGeom prst="rect">
            <a:avLst/>
          </a:prstGeom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2"/>
          <a:stretch/>
        </p:blipFill>
        <p:spPr>
          <a:xfrm>
            <a:off x="685800" y="2229120"/>
            <a:ext cx="6494040" cy="2341080"/>
          </a:xfrm>
          <a:prstGeom prst="rect">
            <a:avLst/>
          </a:prstGeom>
          <a:ln w="36720">
            <a:noFill/>
          </a:ln>
        </p:spPr>
      </p:pic>
      <p:pic>
        <p:nvPicPr>
          <p:cNvPr id="293" name="" descr=""/>
          <p:cNvPicPr/>
          <p:nvPr/>
        </p:nvPicPr>
        <p:blipFill>
          <a:blip r:embed="rId3"/>
          <a:stretch/>
        </p:blipFill>
        <p:spPr>
          <a:xfrm>
            <a:off x="1600200" y="5257800"/>
            <a:ext cx="1893240" cy="780840"/>
          </a:xfrm>
          <a:prstGeom prst="rect">
            <a:avLst/>
          </a:prstGeom>
          <a:ln w="36720">
            <a:noFill/>
          </a:ln>
        </p:spPr>
      </p:pic>
      <p:pic>
        <p:nvPicPr>
          <p:cNvPr id="294" name="" descr=""/>
          <p:cNvPicPr/>
          <p:nvPr/>
        </p:nvPicPr>
        <p:blipFill>
          <a:blip r:embed="rId4"/>
          <a:stretch/>
        </p:blipFill>
        <p:spPr>
          <a:xfrm>
            <a:off x="4504680" y="4800960"/>
            <a:ext cx="5027400" cy="198792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53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CustomShape 108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CustomShape 109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CustomShape 110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Text Box 19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CustomShape 111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Let’s Code!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This exercise will utilize Ultralytics (www.ultralytics.com) as the framework.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Single Image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Frame by Frame (Video / Camera)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Check out the GitHub repository, specifically the yolo-ultralytics folder.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040" cy="154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83"/>
          <p:cNvSpPr/>
          <p:nvPr/>
        </p:nvSpPr>
        <p:spPr>
          <a:xfrm>
            <a:off x="360000" y="333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YoLo – Training and Annotation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13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Yolo Training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CustomShape 154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CustomShape 155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CustomShape 162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Text Box 28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CustomShape 163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Each image must include: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Bounding box coordinates (4 points) and the corresponding class label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Bounding boxes should be relative (normalized), not absolute pixel coordinates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Avaliable annotation tools: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LabelImg (simple and lightweight)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LabelMe (browser-based)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CVAT (advanced, collaborative)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Roboflow Annotate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040" cy="1541160"/>
          </a:xfrm>
          <a:prstGeom prst="rect">
            <a:avLst/>
          </a:prstGeom>
          <a:ln w="0">
            <a:noFill/>
          </a:ln>
        </p:spPr>
      </p:pic>
      <p:pic>
        <p:nvPicPr>
          <p:cNvPr id="310" name="" descr=""/>
          <p:cNvPicPr/>
          <p:nvPr/>
        </p:nvPicPr>
        <p:blipFill>
          <a:blip r:embed="rId2"/>
          <a:stretch/>
        </p:blipFill>
        <p:spPr>
          <a:xfrm>
            <a:off x="4707000" y="3444840"/>
            <a:ext cx="5121720" cy="318348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65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Yolo Training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CustomShape 166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CustomShape 167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CustomShape 168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Text Box 29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CustomShape 169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040" cy="1541160"/>
          </a:xfrm>
          <a:prstGeom prst="rect">
            <a:avLst/>
          </a:prstGeom>
          <a:ln w="0">
            <a:noFill/>
          </a:ln>
        </p:spPr>
      </p:pic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360000" y="1600200"/>
            <a:ext cx="3753720" cy="500580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  <p:sp>
        <p:nvSpPr>
          <p:cNvPr id="319" name=""/>
          <p:cNvSpPr/>
          <p:nvPr/>
        </p:nvSpPr>
        <p:spPr>
          <a:xfrm>
            <a:off x="4769280" y="3054960"/>
            <a:ext cx="4373640" cy="60156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5 0.360417 0.459375 0.229167 0.165625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6 0.575000 0.543750 0.216667 0.162500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"/>
          <p:cNvSpPr/>
          <p:nvPr/>
        </p:nvSpPr>
        <p:spPr>
          <a:xfrm>
            <a:off x="1215000" y="3429000"/>
            <a:ext cx="913320" cy="913320"/>
          </a:xfrm>
          <a:prstGeom prst="rect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1" name=""/>
          <p:cNvSpPr/>
          <p:nvPr/>
        </p:nvSpPr>
        <p:spPr>
          <a:xfrm>
            <a:off x="2052720" y="3889440"/>
            <a:ext cx="918000" cy="910080"/>
          </a:xfrm>
          <a:prstGeom prst="rect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71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Yolo Training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CustomShape 172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CustomShape 173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CustomShape 174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Text Box 30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CustomShape 175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040" cy="1541160"/>
          </a:xfrm>
          <a:prstGeom prst="rect">
            <a:avLst/>
          </a:prstGeom>
          <a:ln w="0">
            <a:noFill/>
          </a:ln>
        </p:spPr>
      </p:pic>
      <p:pic>
        <p:nvPicPr>
          <p:cNvPr id="329" name="" descr=""/>
          <p:cNvPicPr/>
          <p:nvPr/>
        </p:nvPicPr>
        <p:blipFill>
          <a:blip r:embed="rId2"/>
          <a:stretch/>
        </p:blipFill>
        <p:spPr>
          <a:xfrm>
            <a:off x="360000" y="1600200"/>
            <a:ext cx="3753720" cy="500580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  <p:sp>
        <p:nvSpPr>
          <p:cNvPr id="330" name=""/>
          <p:cNvSpPr/>
          <p:nvPr/>
        </p:nvSpPr>
        <p:spPr>
          <a:xfrm>
            <a:off x="4769280" y="3054960"/>
            <a:ext cx="4373640" cy="60156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5 0.360417 0.459375 0.229167 0.165625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6 0.575000 0.543750 0.216667 0.162500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"/>
          <p:cNvSpPr/>
          <p:nvPr/>
        </p:nvSpPr>
        <p:spPr>
          <a:xfrm>
            <a:off x="1215000" y="3429000"/>
            <a:ext cx="913320" cy="913320"/>
          </a:xfrm>
          <a:prstGeom prst="rect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2" name=""/>
          <p:cNvSpPr/>
          <p:nvPr/>
        </p:nvSpPr>
        <p:spPr>
          <a:xfrm>
            <a:off x="2052720" y="3889440"/>
            <a:ext cx="918000" cy="910080"/>
          </a:xfrm>
          <a:prstGeom prst="rect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3"/>
          <a:stretch/>
        </p:blipFill>
        <p:spPr>
          <a:xfrm>
            <a:off x="5743800" y="4003920"/>
            <a:ext cx="1570320" cy="218916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  <p:sp>
        <p:nvSpPr>
          <p:cNvPr id="334" name=""/>
          <p:cNvSpPr/>
          <p:nvPr/>
        </p:nvSpPr>
        <p:spPr>
          <a:xfrm>
            <a:off x="1064520" y="3200400"/>
            <a:ext cx="306000" cy="34560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2664720" y="3657600"/>
            <a:ext cx="306000" cy="60120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77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Yolo Training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CustomShape 178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CustomShape 179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CustomShape 180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Text Box 31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CustomShape 181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2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040" cy="1541160"/>
          </a:xfrm>
          <a:prstGeom prst="rect">
            <a:avLst/>
          </a:prstGeom>
          <a:ln w="0">
            <a:noFill/>
          </a:ln>
        </p:spPr>
      </p:pic>
      <p:pic>
        <p:nvPicPr>
          <p:cNvPr id="343" name="" descr=""/>
          <p:cNvPicPr/>
          <p:nvPr/>
        </p:nvPicPr>
        <p:blipFill>
          <a:blip r:embed="rId2"/>
          <a:stretch/>
        </p:blipFill>
        <p:spPr>
          <a:xfrm>
            <a:off x="360000" y="1600200"/>
            <a:ext cx="3753720" cy="500580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  <p:sp>
        <p:nvSpPr>
          <p:cNvPr id="344" name=""/>
          <p:cNvSpPr/>
          <p:nvPr/>
        </p:nvSpPr>
        <p:spPr>
          <a:xfrm>
            <a:off x="1215000" y="3429000"/>
            <a:ext cx="913320" cy="913320"/>
          </a:xfrm>
          <a:prstGeom prst="rect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5" name=""/>
          <p:cNvSpPr/>
          <p:nvPr/>
        </p:nvSpPr>
        <p:spPr>
          <a:xfrm>
            <a:off x="2052720" y="3889440"/>
            <a:ext cx="918000" cy="910080"/>
          </a:xfrm>
          <a:prstGeom prst="rect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6" name=""/>
          <p:cNvSpPr/>
          <p:nvPr/>
        </p:nvSpPr>
        <p:spPr>
          <a:xfrm>
            <a:off x="1064520" y="3200400"/>
            <a:ext cx="306000" cy="34560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2664720" y="3657600"/>
            <a:ext cx="306000" cy="60120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3"/>
          <a:stretch/>
        </p:blipFill>
        <p:spPr>
          <a:xfrm>
            <a:off x="4395960" y="2286000"/>
            <a:ext cx="2918160" cy="319932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  <p:pic>
        <p:nvPicPr>
          <p:cNvPr id="349" name="" descr=""/>
          <p:cNvPicPr/>
          <p:nvPr/>
        </p:nvPicPr>
        <p:blipFill>
          <a:blip r:embed="rId4"/>
          <a:stretch/>
        </p:blipFill>
        <p:spPr>
          <a:xfrm>
            <a:off x="7896600" y="2286000"/>
            <a:ext cx="1703520" cy="301788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  <p:sp>
        <p:nvSpPr>
          <p:cNvPr id="350" name=""/>
          <p:cNvSpPr/>
          <p:nvPr/>
        </p:nvSpPr>
        <p:spPr>
          <a:xfrm>
            <a:off x="6400800" y="5802480"/>
            <a:ext cx="1206720" cy="36864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Let’s Code!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85"/>
          <p:cNvSpPr/>
          <p:nvPr/>
        </p:nvSpPr>
        <p:spPr>
          <a:xfrm>
            <a:off x="360000" y="333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U-Net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87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Task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CustomShape 188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CustomShape 189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CustomShape 190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Text Box 32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CustomShape 191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Process of assigning a label to each pixel in an image to partition it into meaningful regions.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Precise object localization and delineation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Precise object localization and delineation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State-of-The-Art Architectures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FCN (Fully Conv. Networks)(*)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U-NET(*)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DeepLab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Mask R-CNN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8" name="" descr=""/>
          <p:cNvPicPr/>
          <p:nvPr/>
        </p:nvPicPr>
        <p:blipFill>
          <a:blip r:embed="rId1"/>
          <a:stretch/>
        </p:blipFill>
        <p:spPr>
          <a:xfrm>
            <a:off x="5453640" y="192600"/>
            <a:ext cx="4147200" cy="1601280"/>
          </a:xfrm>
          <a:prstGeom prst="rect">
            <a:avLst/>
          </a:prstGeom>
          <a:ln w="0">
            <a:noFill/>
          </a:ln>
        </p:spPr>
      </p:pic>
      <p:sp>
        <p:nvSpPr>
          <p:cNvPr id="359" name=""/>
          <p:cNvSpPr/>
          <p:nvPr/>
        </p:nvSpPr>
        <p:spPr>
          <a:xfrm>
            <a:off x="8300520" y="207720"/>
            <a:ext cx="1300320" cy="14767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2"/>
          <a:stretch/>
        </p:blipFill>
        <p:spPr>
          <a:xfrm>
            <a:off x="4800600" y="3657600"/>
            <a:ext cx="4572000" cy="218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241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Task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CustomShape 242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CustomShape 243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CustomShape 244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Text Box 41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5453640" y="336600"/>
            <a:ext cx="4147200" cy="1601280"/>
          </a:xfrm>
          <a:prstGeom prst="rect">
            <a:avLst/>
          </a:prstGeom>
          <a:ln w="0">
            <a:noFill/>
          </a:ln>
        </p:spPr>
      </p:pic>
      <p:sp>
        <p:nvSpPr>
          <p:cNvPr id="367" name=""/>
          <p:cNvSpPr/>
          <p:nvPr/>
        </p:nvSpPr>
        <p:spPr>
          <a:xfrm>
            <a:off x="8300520" y="351720"/>
            <a:ext cx="1300320" cy="14767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68" name="" descr=""/>
          <p:cNvPicPr/>
          <p:nvPr/>
        </p:nvPicPr>
        <p:blipFill>
          <a:blip r:embed="rId2"/>
          <a:srcRect l="0" t="52921" r="0" b="0"/>
          <a:stretch/>
        </p:blipFill>
        <p:spPr>
          <a:xfrm>
            <a:off x="5253120" y="4049640"/>
            <a:ext cx="4347720" cy="1737000"/>
          </a:xfrm>
          <a:prstGeom prst="rect">
            <a:avLst/>
          </a:prstGeom>
          <a:ln w="0">
            <a:noFill/>
          </a:ln>
        </p:spPr>
      </p:pic>
      <p:sp>
        <p:nvSpPr>
          <p:cNvPr id="369" name="CustomShape 245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Types of Segmentation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649"/>
              </a:spcBef>
              <a:spcAft>
                <a:spcPts val="57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1c1c1c"/>
                </a:solidFill>
                <a:latin typeface="Calibri"/>
                <a:ea typeface="DejaVu Sans"/>
              </a:rPr>
              <a:t>Semantic Segmentation: Classify each pixel into predefined classes (e.g., road, car, sky)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649"/>
              </a:spcBef>
              <a:spcAft>
                <a:spcPts val="57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1c1c1c"/>
                </a:solidFill>
                <a:latin typeface="Calibri"/>
                <a:ea typeface="DejaVu Sans"/>
              </a:rPr>
              <a:t>Instance Segmentation: Detect and delineate each object instance separately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649"/>
              </a:spcBef>
              <a:spcAft>
                <a:spcPts val="57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1c1c1c"/>
                </a:solidFill>
                <a:latin typeface="Calibri"/>
                <a:ea typeface="DejaVu Sans"/>
              </a:rPr>
              <a:t>Panoptic Segmentation: Combines semantic and instance segmentation in a unified view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3"/>
          <a:srcRect l="0" t="0" r="0" b="52944"/>
          <a:stretch/>
        </p:blipFill>
        <p:spPr>
          <a:xfrm>
            <a:off x="853200" y="3978720"/>
            <a:ext cx="4347720" cy="173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8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Classification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CustomShape 9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CustomShape 10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CustomShape 11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Text Box 2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1260000" y="2707560"/>
            <a:ext cx="8096040" cy="3048480"/>
          </a:xfrm>
          <a:prstGeom prst="rect">
            <a:avLst/>
          </a:prstGeom>
          <a:ln w="0">
            <a:noFill/>
          </a:ln>
        </p:spPr>
      </p:pic>
      <p:pic>
        <p:nvPicPr>
          <p:cNvPr id="65" name="" descr=""/>
          <p:cNvPicPr/>
          <p:nvPr/>
        </p:nvPicPr>
        <p:blipFill>
          <a:blip r:embed="rId2"/>
          <a:stretch/>
        </p:blipFill>
        <p:spPr>
          <a:xfrm>
            <a:off x="7380000" y="825480"/>
            <a:ext cx="2331720" cy="898560"/>
          </a:xfrm>
          <a:prstGeom prst="rect">
            <a:avLst/>
          </a:prstGeom>
          <a:ln w="0">
            <a:noFill/>
          </a:ln>
        </p:spPr>
      </p:pic>
      <p:sp>
        <p:nvSpPr>
          <p:cNvPr id="66" name=""/>
          <p:cNvSpPr/>
          <p:nvPr/>
        </p:nvSpPr>
        <p:spPr>
          <a:xfrm>
            <a:off x="7380000" y="825480"/>
            <a:ext cx="792000" cy="89856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93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Task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CustomShape 194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CustomShape 195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CustomShape 196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Text Box 33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CustomShape 197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Applications: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Medical imaging: Tumor or organ segmentation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7" name="" descr=""/>
          <p:cNvPicPr/>
          <p:nvPr/>
        </p:nvPicPr>
        <p:blipFill>
          <a:blip r:embed="rId1"/>
          <a:stretch/>
        </p:blipFill>
        <p:spPr>
          <a:xfrm>
            <a:off x="5453640" y="336600"/>
            <a:ext cx="4147200" cy="1601280"/>
          </a:xfrm>
          <a:prstGeom prst="rect">
            <a:avLst/>
          </a:prstGeom>
          <a:ln w="0">
            <a:noFill/>
          </a:ln>
        </p:spPr>
      </p:pic>
      <p:sp>
        <p:nvSpPr>
          <p:cNvPr id="378" name=""/>
          <p:cNvSpPr/>
          <p:nvPr/>
        </p:nvSpPr>
        <p:spPr>
          <a:xfrm>
            <a:off x="8300520" y="351720"/>
            <a:ext cx="1300320" cy="14767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79" name="" descr=""/>
          <p:cNvPicPr/>
          <p:nvPr/>
        </p:nvPicPr>
        <p:blipFill>
          <a:blip r:embed="rId2"/>
          <a:stretch/>
        </p:blipFill>
        <p:spPr>
          <a:xfrm>
            <a:off x="800640" y="3116880"/>
            <a:ext cx="3771000" cy="2597760"/>
          </a:xfrm>
          <a:prstGeom prst="rect">
            <a:avLst/>
          </a:prstGeom>
          <a:ln w="0">
            <a:noFill/>
          </a:ln>
        </p:spPr>
      </p:pic>
      <p:pic>
        <p:nvPicPr>
          <p:cNvPr id="380" name="" descr=""/>
          <p:cNvPicPr/>
          <p:nvPr/>
        </p:nvPicPr>
        <p:blipFill>
          <a:blip r:embed="rId3"/>
          <a:stretch/>
        </p:blipFill>
        <p:spPr>
          <a:xfrm>
            <a:off x="5319360" y="3308400"/>
            <a:ext cx="4052880" cy="229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99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Task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CustomShape 200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CustomShape 201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CustomShape 202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Text Box 34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CustomShape 203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Applications: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Remote sensing: Land cover mapping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7" name="" descr=""/>
          <p:cNvPicPr/>
          <p:nvPr/>
        </p:nvPicPr>
        <p:blipFill>
          <a:blip r:embed="rId1"/>
          <a:stretch/>
        </p:blipFill>
        <p:spPr>
          <a:xfrm>
            <a:off x="5453640" y="336600"/>
            <a:ext cx="4147200" cy="1601280"/>
          </a:xfrm>
          <a:prstGeom prst="rect">
            <a:avLst/>
          </a:prstGeom>
          <a:ln w="0">
            <a:noFill/>
          </a:ln>
        </p:spPr>
      </p:pic>
      <p:sp>
        <p:nvSpPr>
          <p:cNvPr id="388" name=""/>
          <p:cNvSpPr/>
          <p:nvPr/>
        </p:nvSpPr>
        <p:spPr>
          <a:xfrm>
            <a:off x="8300520" y="351720"/>
            <a:ext cx="1300320" cy="14767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2"/>
          <a:stretch/>
        </p:blipFill>
        <p:spPr>
          <a:xfrm>
            <a:off x="5596200" y="3200400"/>
            <a:ext cx="4004640" cy="1959120"/>
          </a:xfrm>
          <a:prstGeom prst="rect">
            <a:avLst/>
          </a:prstGeom>
          <a:ln w="0">
            <a:noFill/>
          </a:ln>
        </p:spPr>
      </p:pic>
      <p:pic>
        <p:nvPicPr>
          <p:cNvPr id="390" name="" descr=""/>
          <p:cNvPicPr/>
          <p:nvPr/>
        </p:nvPicPr>
        <p:blipFill>
          <a:blip r:embed="rId3"/>
          <a:stretch/>
        </p:blipFill>
        <p:spPr>
          <a:xfrm>
            <a:off x="540360" y="3208680"/>
            <a:ext cx="4717080" cy="204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205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Task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CustomShape 206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CustomShape 207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CustomShape 208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Text Box 35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CustomShape 209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Applications: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Autonomous vehicles: Road scene understanding.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7" name="" descr=""/>
          <p:cNvPicPr/>
          <p:nvPr/>
        </p:nvPicPr>
        <p:blipFill>
          <a:blip r:embed="rId1"/>
          <a:stretch/>
        </p:blipFill>
        <p:spPr>
          <a:xfrm>
            <a:off x="5453640" y="336600"/>
            <a:ext cx="4147200" cy="1601280"/>
          </a:xfrm>
          <a:prstGeom prst="rect">
            <a:avLst/>
          </a:prstGeom>
          <a:ln w="0">
            <a:noFill/>
          </a:ln>
        </p:spPr>
      </p:pic>
      <p:sp>
        <p:nvSpPr>
          <p:cNvPr id="398" name=""/>
          <p:cNvSpPr/>
          <p:nvPr/>
        </p:nvSpPr>
        <p:spPr>
          <a:xfrm>
            <a:off x="8300520" y="351720"/>
            <a:ext cx="1300320" cy="14767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99" name="" descr=""/>
          <p:cNvPicPr/>
          <p:nvPr/>
        </p:nvPicPr>
        <p:blipFill>
          <a:blip r:embed="rId2"/>
          <a:stretch/>
        </p:blipFill>
        <p:spPr>
          <a:xfrm>
            <a:off x="2561400" y="2743200"/>
            <a:ext cx="5210640" cy="346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211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Fully Convolutional Network (FCN)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CustomShape 212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CustomShape 213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CustomShape 214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Text Box 36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CustomShape 215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Replace fully connected layers in CNNs with convolutional layers to produce dense pixel-level predictions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Bef>
                <a:spcPts val="649"/>
              </a:spcBef>
              <a:spcAft>
                <a:spcPts val="57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1c1c1c"/>
                </a:solidFill>
                <a:latin typeface="Calibri"/>
                <a:ea typeface="DejaVu Sans"/>
              </a:rPr>
              <a:t>Encoder derived from classical classification networks (e.g., VGG, AlexNet)]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Bef>
                <a:spcPts val="649"/>
              </a:spcBef>
              <a:spcAft>
                <a:spcPts val="57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1c1c1c"/>
                </a:solidFill>
                <a:latin typeface="Calibri"/>
                <a:ea typeface="DejaVu Sans"/>
              </a:rPr>
              <a:t>Decoder built using upsampling (deconvolution) layers to recover spatial resolution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Bef>
                <a:spcPts val="649"/>
              </a:spcBef>
              <a:spcAft>
                <a:spcPts val="57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1c1c1c"/>
                </a:solidFill>
                <a:latin typeface="Calibri"/>
                <a:ea typeface="DejaVu Sans"/>
              </a:rPr>
              <a:t>Skip connections from shallow layers to refine details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1"/>
          <a:stretch/>
        </p:blipFill>
        <p:spPr>
          <a:xfrm>
            <a:off x="6075000" y="3269880"/>
            <a:ext cx="2840400" cy="1530720"/>
          </a:xfrm>
          <a:prstGeom prst="rect">
            <a:avLst/>
          </a:prstGeom>
          <a:ln w="0">
            <a:noFill/>
          </a:ln>
        </p:spPr>
      </p:pic>
      <p:pic>
        <p:nvPicPr>
          <p:cNvPr id="407" name="" descr=""/>
          <p:cNvPicPr/>
          <p:nvPr/>
        </p:nvPicPr>
        <p:blipFill>
          <a:blip r:embed="rId2"/>
          <a:stretch/>
        </p:blipFill>
        <p:spPr>
          <a:xfrm>
            <a:off x="1600200" y="4800600"/>
            <a:ext cx="6945120" cy="244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253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UNET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CustomShape 254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CustomShape 256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Text Box 43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CustomShape 257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U-Net (Encoder and Decoder)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Symmetric encoder–decoder with dense skip links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Bef>
                <a:spcPts val="649"/>
              </a:spcBef>
              <a:spcAft>
                <a:spcPts val="57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1c1c1c"/>
                </a:solidFill>
                <a:latin typeface="Calibri"/>
                <a:ea typeface="DejaVu Sans"/>
              </a:rPr>
              <a:t>Encoder (contracting path) captures context through convolution + pooling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Bef>
                <a:spcPts val="649"/>
              </a:spcBef>
              <a:spcAft>
                <a:spcPts val="57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1c1c1c"/>
                </a:solidFill>
                <a:latin typeface="Calibri"/>
                <a:ea typeface="DejaVu Sans"/>
              </a:rPr>
              <a:t>Decoder (expanding path) upsamples using transposed convolutions.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3" name="" descr=""/>
          <p:cNvPicPr/>
          <p:nvPr/>
        </p:nvPicPr>
        <p:blipFill>
          <a:blip r:embed="rId1"/>
          <a:stretch/>
        </p:blipFill>
        <p:spPr>
          <a:xfrm>
            <a:off x="3011400" y="3969720"/>
            <a:ext cx="4467240" cy="2659680"/>
          </a:xfrm>
          <a:prstGeom prst="rect">
            <a:avLst/>
          </a:prstGeom>
          <a:ln w="0">
            <a:noFill/>
          </a:ln>
        </p:spPr>
      </p:pic>
      <p:sp>
        <p:nvSpPr>
          <p:cNvPr id="414" name=""/>
          <p:cNvSpPr/>
          <p:nvPr/>
        </p:nvSpPr>
        <p:spPr>
          <a:xfrm>
            <a:off x="2889720" y="3886200"/>
            <a:ext cx="2313720" cy="274320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15" name=""/>
          <p:cNvSpPr/>
          <p:nvPr/>
        </p:nvSpPr>
        <p:spPr>
          <a:xfrm>
            <a:off x="5205240" y="3886200"/>
            <a:ext cx="2313720" cy="274320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16" name=""/>
          <p:cNvSpPr/>
          <p:nvPr/>
        </p:nvSpPr>
        <p:spPr>
          <a:xfrm>
            <a:off x="2502000" y="5127120"/>
            <a:ext cx="966960" cy="24516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88560" bIns="8856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Encoder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7" name=""/>
          <p:cNvSpPr/>
          <p:nvPr/>
        </p:nvSpPr>
        <p:spPr>
          <a:xfrm>
            <a:off x="6981120" y="5118840"/>
            <a:ext cx="844920" cy="23292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88560" bIns="8856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Decoder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18" name="" descr=""/>
          <p:cNvPicPr/>
          <p:nvPr/>
        </p:nvPicPr>
        <p:blipFill>
          <a:blip r:embed="rId2"/>
          <a:stretch/>
        </p:blipFill>
        <p:spPr>
          <a:xfrm>
            <a:off x="6476040" y="808920"/>
            <a:ext cx="3236040" cy="1248120"/>
          </a:xfrm>
          <a:prstGeom prst="rect">
            <a:avLst/>
          </a:prstGeom>
          <a:ln w="0">
            <a:noFill/>
          </a:ln>
        </p:spPr>
      </p:pic>
      <p:sp>
        <p:nvSpPr>
          <p:cNvPr id="419" name=""/>
          <p:cNvSpPr/>
          <p:nvPr/>
        </p:nvSpPr>
        <p:spPr>
          <a:xfrm>
            <a:off x="8640360" y="685800"/>
            <a:ext cx="1071720" cy="12481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0" name=""/>
          <p:cNvSpPr/>
          <p:nvPr/>
        </p:nvSpPr>
        <p:spPr>
          <a:xfrm>
            <a:off x="4723560" y="6497280"/>
            <a:ext cx="1238040" cy="43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1c1c1c"/>
                </a:solidFill>
                <a:latin typeface="Calibri"/>
                <a:ea typeface="DejaVu Sans"/>
              </a:rPr>
              <a:t>Bottleneck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CustomShape 219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247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Learnable Upsampling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CustomShape 248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CustomShape 249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CustomShape 250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Text Box 42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CustomShape 251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1c1c1c"/>
                </a:solidFill>
                <a:latin typeface="Calibri"/>
                <a:ea typeface="DejaVu Sans"/>
              </a:rPr>
              <a:t>Simple Upsampling: Fixed Interpolation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1c1c1c"/>
                </a:solidFill>
                <a:latin typeface="Calibri"/>
                <a:ea typeface="DejaVu Sans"/>
              </a:rPr>
              <a:t>Learnable Upsampling: Transpose convolution learns the inverse mapping of a convolution to produce larger feature maps.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8" name="" descr=""/>
          <p:cNvPicPr/>
          <p:nvPr/>
        </p:nvPicPr>
        <p:blipFill>
          <a:blip r:embed="rId1"/>
          <a:srcRect l="0" t="0" r="0" b="6877"/>
          <a:stretch/>
        </p:blipFill>
        <p:spPr>
          <a:xfrm>
            <a:off x="2743200" y="3539520"/>
            <a:ext cx="4571640" cy="3462120"/>
          </a:xfrm>
          <a:prstGeom prst="rect">
            <a:avLst/>
          </a:prstGeom>
          <a:ln w="0">
            <a:noFill/>
          </a:ln>
        </p:spPr>
      </p:pic>
      <p:pic>
        <p:nvPicPr>
          <p:cNvPr id="429" name="" descr=""/>
          <p:cNvPicPr/>
          <p:nvPr/>
        </p:nvPicPr>
        <p:blipFill>
          <a:blip r:embed="rId2"/>
          <a:srcRect l="7140" t="23792" r="14293" b="18601"/>
          <a:stretch/>
        </p:blipFill>
        <p:spPr>
          <a:xfrm>
            <a:off x="3429000" y="1647720"/>
            <a:ext cx="3200400" cy="1163160"/>
          </a:xfrm>
          <a:prstGeom prst="rect">
            <a:avLst/>
          </a:prstGeom>
          <a:ln w="0">
            <a:noFill/>
          </a:ln>
        </p:spPr>
      </p:pic>
      <p:sp>
        <p:nvSpPr>
          <p:cNvPr id="430" name=""/>
          <p:cNvSpPr/>
          <p:nvPr/>
        </p:nvSpPr>
        <p:spPr>
          <a:xfrm>
            <a:off x="2309400" y="3191760"/>
            <a:ext cx="5477760" cy="65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259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UNET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CustomShape 260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CustomShape 261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CustomShape 262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Text Box 44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CustomShape 263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Training UNET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Paired: Input → Mask (Segmentation)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Significant Annotation Cost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7" name="" descr=""/>
          <p:cNvPicPr/>
          <p:nvPr/>
        </p:nvPicPr>
        <p:blipFill>
          <a:blip r:embed="rId1"/>
          <a:stretch/>
        </p:blipFill>
        <p:spPr>
          <a:xfrm>
            <a:off x="6673680" y="505800"/>
            <a:ext cx="2927160" cy="1779840"/>
          </a:xfrm>
          <a:prstGeom prst="rect">
            <a:avLst/>
          </a:prstGeom>
          <a:ln w="0">
            <a:noFill/>
          </a:ln>
        </p:spPr>
      </p:pic>
      <p:pic>
        <p:nvPicPr>
          <p:cNvPr id="438" name="" descr=""/>
          <p:cNvPicPr/>
          <p:nvPr/>
        </p:nvPicPr>
        <p:blipFill>
          <a:blip r:embed="rId2"/>
          <a:srcRect l="0" t="0" r="0" b="63388"/>
          <a:stretch/>
        </p:blipFill>
        <p:spPr>
          <a:xfrm>
            <a:off x="619560" y="4114800"/>
            <a:ext cx="8981280" cy="137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265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UNET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CustomShape 266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CustomShape 267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CustomShape 268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Text Box 45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CustomShape 269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Training UNET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Losses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Binary Cross-Entropy (BCE)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Minimize pixel-level differences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Treats each pixel independently, penalizing wrong foreground/background classification.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Sensitive to class imbalance (e.g., small objects vs. large background)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5" name="" descr=""/>
          <p:cNvPicPr/>
          <p:nvPr/>
        </p:nvPicPr>
        <p:blipFill>
          <a:blip r:embed="rId1"/>
          <a:stretch/>
        </p:blipFill>
        <p:spPr>
          <a:xfrm>
            <a:off x="6673680" y="505800"/>
            <a:ext cx="2927160" cy="1779840"/>
          </a:xfrm>
          <a:prstGeom prst="rect">
            <a:avLst/>
          </a:prstGeom>
          <a:ln w="0">
            <a:noFill/>
          </a:ln>
        </p:spPr>
      </p:pic>
      <p:pic>
        <p:nvPicPr>
          <p:cNvPr id="446" name="" descr=""/>
          <p:cNvPicPr/>
          <p:nvPr/>
        </p:nvPicPr>
        <p:blipFill>
          <a:blip r:embed="rId2"/>
          <a:srcRect l="0" t="0" r="0" b="63388"/>
          <a:stretch/>
        </p:blipFill>
        <p:spPr>
          <a:xfrm>
            <a:off x="4114800" y="2286000"/>
            <a:ext cx="5486040" cy="837360"/>
          </a:xfrm>
          <a:prstGeom prst="rect">
            <a:avLst/>
          </a:prstGeom>
          <a:ln w="0">
            <a:noFill/>
          </a:ln>
        </p:spPr>
      </p:pic>
      <p:pic>
        <p:nvPicPr>
          <p:cNvPr id="447" name="" descr=""/>
          <p:cNvPicPr/>
          <p:nvPr/>
        </p:nvPicPr>
        <p:blipFill>
          <a:blip r:embed="rId3"/>
          <a:stretch/>
        </p:blipFill>
        <p:spPr>
          <a:xfrm>
            <a:off x="1600200" y="4343760"/>
            <a:ext cx="7655400" cy="228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271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UNET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CustomShape 272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CustomShape 274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Text Box 46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CustomShape 275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Training UNET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Losses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Dice Score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Maximize the overlap between predicted and ground truth masks.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Emphasizes correct segmentation of regions, not individual pixels.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Robust when foreground regions are small (Class Imbalance)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3" name="" descr=""/>
          <p:cNvPicPr/>
          <p:nvPr/>
        </p:nvPicPr>
        <p:blipFill>
          <a:blip r:embed="rId1"/>
          <a:stretch/>
        </p:blipFill>
        <p:spPr>
          <a:xfrm>
            <a:off x="6673680" y="505800"/>
            <a:ext cx="2927160" cy="1779840"/>
          </a:xfrm>
          <a:prstGeom prst="rect">
            <a:avLst/>
          </a:prstGeom>
          <a:ln w="0">
            <a:noFill/>
          </a:ln>
        </p:spPr>
      </p:pic>
      <p:pic>
        <p:nvPicPr>
          <p:cNvPr id="454" name="" descr=""/>
          <p:cNvPicPr/>
          <p:nvPr/>
        </p:nvPicPr>
        <p:blipFill>
          <a:blip r:embed="rId2"/>
          <a:srcRect l="0" t="0" r="0" b="63388"/>
          <a:stretch/>
        </p:blipFill>
        <p:spPr>
          <a:xfrm>
            <a:off x="4114800" y="2286000"/>
            <a:ext cx="5486040" cy="837360"/>
          </a:xfrm>
          <a:prstGeom prst="rect">
            <a:avLst/>
          </a:prstGeom>
          <a:ln w="0">
            <a:noFill/>
          </a:ln>
        </p:spPr>
      </p:pic>
      <p:pic>
        <p:nvPicPr>
          <p:cNvPr id="455" name="" descr=""/>
          <p:cNvPicPr/>
          <p:nvPr/>
        </p:nvPicPr>
        <p:blipFill>
          <a:blip r:embed="rId3"/>
          <a:stretch/>
        </p:blipFill>
        <p:spPr>
          <a:xfrm>
            <a:off x="3148200" y="4821480"/>
            <a:ext cx="3987000" cy="1371600"/>
          </a:xfrm>
          <a:prstGeom prst="rect">
            <a:avLst/>
          </a:prstGeom>
          <a:ln w="0">
            <a:noFill/>
          </a:ln>
        </p:spPr>
      </p:pic>
      <p:sp>
        <p:nvSpPr>
          <p:cNvPr id="456" name="CustomShape 218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277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UNET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CustomShape 278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CustomShape 280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Text Box 47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CustomShape 281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Let’s Code!!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2" name="" descr=""/>
          <p:cNvPicPr/>
          <p:nvPr/>
        </p:nvPicPr>
        <p:blipFill>
          <a:blip r:embed="rId1"/>
          <a:stretch/>
        </p:blipFill>
        <p:spPr>
          <a:xfrm>
            <a:off x="3200400" y="2286000"/>
            <a:ext cx="4055040" cy="2465640"/>
          </a:xfrm>
          <a:prstGeom prst="rect">
            <a:avLst/>
          </a:prstGeom>
          <a:ln w="0">
            <a:noFill/>
          </a:ln>
        </p:spPr>
      </p:pic>
      <p:pic>
        <p:nvPicPr>
          <p:cNvPr id="463" name="" descr=""/>
          <p:cNvPicPr/>
          <p:nvPr/>
        </p:nvPicPr>
        <p:blipFill>
          <a:blip r:embed="rId2"/>
          <a:srcRect l="0" t="0" r="0" b="63388"/>
          <a:stretch/>
        </p:blipFill>
        <p:spPr>
          <a:xfrm>
            <a:off x="2743200" y="5257800"/>
            <a:ext cx="5486040" cy="837360"/>
          </a:xfrm>
          <a:prstGeom prst="rect">
            <a:avLst/>
          </a:prstGeom>
          <a:ln w="0">
            <a:noFill/>
          </a:ln>
        </p:spPr>
      </p:pic>
      <p:sp>
        <p:nvSpPr>
          <p:cNvPr id="464" name="CustomShape 217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78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CustomShape 79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CustomShape 80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CustomShape 81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Text Box 14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0800" cy="3236040"/>
          </a:xfrm>
          <a:prstGeom prst="rect">
            <a:avLst/>
          </a:prstGeom>
          <a:ln w="0">
            <a:noFill/>
          </a:ln>
        </p:spPr>
      </p:pic>
      <p:sp>
        <p:nvSpPr>
          <p:cNvPr id="73" name=""/>
          <p:cNvSpPr/>
          <p:nvPr/>
        </p:nvSpPr>
        <p:spPr>
          <a:xfrm>
            <a:off x="3420000" y="2340000"/>
            <a:ext cx="2871000" cy="322740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6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CustomShape 7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CustomShape 12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CustomShape 13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 Box 1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rcRect l="0" t="15841" r="0" b="0"/>
          <a:stretch/>
        </p:blipFill>
        <p:spPr>
          <a:xfrm>
            <a:off x="2686320" y="2411280"/>
            <a:ext cx="5409720" cy="4088520"/>
          </a:xfrm>
          <a:prstGeom prst="rect">
            <a:avLst/>
          </a:prstGeom>
          <a:ln w="0"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7380000" y="825480"/>
            <a:ext cx="2331720" cy="898560"/>
          </a:xfrm>
          <a:prstGeom prst="rect">
            <a:avLst/>
          </a:prstGeom>
          <a:ln w="0">
            <a:noFill/>
          </a:ln>
        </p:spPr>
      </p:pic>
      <p:sp>
        <p:nvSpPr>
          <p:cNvPr id="81" name=""/>
          <p:cNvSpPr/>
          <p:nvPr/>
        </p:nvSpPr>
        <p:spPr>
          <a:xfrm>
            <a:off x="8096040" y="825480"/>
            <a:ext cx="792000" cy="89856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20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CustomShape 21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CustomShape 22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CustomShape 23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 Box 5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7380000" y="825480"/>
            <a:ext cx="2331720" cy="898560"/>
          </a:xfrm>
          <a:prstGeom prst="rect">
            <a:avLst/>
          </a:prstGeom>
          <a:ln w="0">
            <a:noFill/>
          </a:ln>
        </p:spPr>
      </p:pic>
      <p:sp>
        <p:nvSpPr>
          <p:cNvPr id="88" name=""/>
          <p:cNvSpPr/>
          <p:nvPr/>
        </p:nvSpPr>
        <p:spPr>
          <a:xfrm>
            <a:off x="8096040" y="825480"/>
            <a:ext cx="792000" cy="89856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9" name="CustomShape 15"/>
          <p:cNvSpPr/>
          <p:nvPr/>
        </p:nvSpPr>
        <p:spPr>
          <a:xfrm>
            <a:off x="360000" y="183600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Region Based Convolutional Neural Network (2014) - Ross Girshick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Selective Search Algorithm (Region Proposal)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CNN (Classification)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1620000" y="3600000"/>
            <a:ext cx="7196040" cy="251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33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CustomShape 34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CustomShape 35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CustomShape 36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 Box 7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7380000" y="825480"/>
            <a:ext cx="2331720" cy="898560"/>
          </a:xfrm>
          <a:prstGeom prst="rect">
            <a:avLst/>
          </a:prstGeom>
          <a:ln w="0">
            <a:noFill/>
          </a:ln>
        </p:spPr>
      </p:pic>
      <p:sp>
        <p:nvSpPr>
          <p:cNvPr id="97" name=""/>
          <p:cNvSpPr/>
          <p:nvPr/>
        </p:nvSpPr>
        <p:spPr>
          <a:xfrm>
            <a:off x="8096040" y="825480"/>
            <a:ext cx="792000" cy="89856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8" name="CustomShape 37"/>
          <p:cNvSpPr/>
          <p:nvPr/>
        </p:nvSpPr>
        <p:spPr>
          <a:xfrm>
            <a:off x="360000" y="183600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Selective Search Algorithm (Region Proposal)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1080000" y="2510280"/>
            <a:ext cx="7816320" cy="360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6"/>
          <p:cNvSpPr/>
          <p:nvPr/>
        </p:nvSpPr>
        <p:spPr>
          <a:xfrm>
            <a:off x="360000" y="360000"/>
            <a:ext cx="9352080" cy="89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CustomShape 17"/>
          <p:cNvSpPr/>
          <p:nvPr/>
        </p:nvSpPr>
        <p:spPr>
          <a:xfrm>
            <a:off x="897120" y="6886080"/>
            <a:ext cx="64393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CustomShape 18"/>
          <p:cNvSpPr/>
          <p:nvPr/>
        </p:nvSpPr>
        <p:spPr>
          <a:xfrm>
            <a:off x="7608600" y="6886080"/>
            <a:ext cx="227736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CustomShape 19"/>
          <p:cNvSpPr/>
          <p:nvPr/>
        </p:nvSpPr>
        <p:spPr>
          <a:xfrm>
            <a:off x="360000" y="18277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 Box 4"/>
          <p:cNvSpPr/>
          <p:nvPr/>
        </p:nvSpPr>
        <p:spPr>
          <a:xfrm>
            <a:off x="360000" y="1647720"/>
            <a:ext cx="8314200" cy="454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6040" cy="1248120"/>
          </a:xfrm>
          <a:prstGeom prst="rect">
            <a:avLst/>
          </a:prstGeom>
          <a:ln w="0">
            <a:noFill/>
          </a:ln>
        </p:spPr>
      </p:pic>
      <p:sp>
        <p:nvSpPr>
          <p:cNvPr id="106" name=""/>
          <p:cNvSpPr/>
          <p:nvPr/>
        </p:nvSpPr>
        <p:spPr>
          <a:xfrm>
            <a:off x="7560000" y="1087920"/>
            <a:ext cx="972000" cy="12481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/>
          <a:srcRect l="1367" t="7139" r="4494" b="9160"/>
          <a:stretch/>
        </p:blipFill>
        <p:spPr>
          <a:xfrm>
            <a:off x="1800000" y="3216960"/>
            <a:ext cx="7242480" cy="3619080"/>
          </a:xfrm>
          <a:prstGeom prst="rect">
            <a:avLst/>
          </a:prstGeom>
          <a:ln w="0">
            <a:noFill/>
          </a:ln>
        </p:spPr>
      </p:pic>
      <p:sp>
        <p:nvSpPr>
          <p:cNvPr id="108" name="CustomShape 25"/>
          <p:cNvSpPr/>
          <p:nvPr/>
        </p:nvSpPr>
        <p:spPr>
          <a:xfrm>
            <a:off x="360000" y="1829520"/>
            <a:ext cx="9172080" cy="467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R-CNN: Selective Search-&gt;CNN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Fast: End-to-end (Sel. Search-&gt;ROI Pooling→FC)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Faster: Region Proposal Network (RPN)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6812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cp:lastPrinted>2025-10-14T18:23:19Z</cp:lastPrinted>
  <dcterms:modified xsi:type="dcterms:W3CDTF">2025-10-15T18:21:34Z</dcterms:modified>
  <cp:revision>177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0</vt:r8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r8>0</vt:r8>
  </property>
  <property fmtid="{D5CDD505-2E9C-101B-9397-08002B2CF9AE}" pid="7" name="Notes">
    <vt:r8>14</vt:r8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r8>14</vt:r8>
  </property>
</Properties>
</file>